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32"/>
  </p:notes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Lst>
  <p:sldSz cx="9144000" cy="6858000" type="screen4x3"/>
  <p:notesSz cx="6797675" cy="992822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55" d="100"/>
          <a:sy n="55" d="100"/>
        </p:scale>
        <p:origin x="1128" y="45"/>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27"/>
        <p:guide pos="214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34"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theme" Target="theme/theme1.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51" cy="496174"/>
          </a:xfrm>
          <a:prstGeom prst="rect">
            <a:avLst/>
          </a:prstGeom>
        </p:spPr>
        <p:txBody>
          <a:bodyPr vert="horz" lIns="91720" tIns="45860" rIns="91720" bIns="45860"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49728" y="0"/>
            <a:ext cx="2946351" cy="496174"/>
          </a:xfrm>
          <a:prstGeom prst="rect">
            <a:avLst/>
          </a:prstGeom>
        </p:spPr>
        <p:txBody>
          <a:bodyPr vert="horz" lIns="91720" tIns="45860" rIns="91720" bIns="45860" rtlCol="0"/>
          <a:lstStyle>
            <a:lvl1pPr algn="r" eaLnBrk="1" hangingPunct="1">
              <a:defRPr sz="1200">
                <a:latin typeface="Arial" charset="0"/>
              </a:defRPr>
            </a:lvl1pPr>
          </a:lstStyle>
          <a:p>
            <a:pPr>
              <a:defRPr/>
            </a:pPr>
            <a:fld id="{250AC5B1-2FDD-488B-AC14-D9F28D1B05E1}" type="datetimeFigureOut">
              <a:rPr lang="x-none"/>
              <a:pPr>
                <a:defRPr/>
              </a:pPr>
              <a:t>18/11/2019</a:t>
            </a:fld>
            <a:endParaRPr lang="x-none"/>
          </a:p>
        </p:txBody>
      </p:sp>
      <p:sp>
        <p:nvSpPr>
          <p:cNvPr id="4" name="Slide Image Placeholder 3"/>
          <p:cNvSpPr>
            <a:spLocks noGrp="1" noRot="1" noChangeAspect="1"/>
          </p:cNvSpPr>
          <p:nvPr>
            <p:ph type="sldImg" idx="2"/>
          </p:nvPr>
        </p:nvSpPr>
        <p:spPr>
          <a:xfrm>
            <a:off x="915988" y="744538"/>
            <a:ext cx="4965700" cy="3724275"/>
          </a:xfrm>
          <a:prstGeom prst="rect">
            <a:avLst/>
          </a:prstGeom>
          <a:noFill/>
          <a:ln w="12700">
            <a:solidFill>
              <a:prstClr val="black"/>
            </a:solidFill>
          </a:ln>
        </p:spPr>
        <p:txBody>
          <a:bodyPr vert="horz" lIns="91720" tIns="45860" rIns="91720" bIns="45860" rtlCol="0" anchor="ctr"/>
          <a:lstStyle/>
          <a:p>
            <a:pPr lvl="0"/>
            <a:endParaRPr lang="x-none" noProof="0"/>
          </a:p>
        </p:txBody>
      </p:sp>
      <p:sp>
        <p:nvSpPr>
          <p:cNvPr id="5" name="Notes Placeholder 4"/>
          <p:cNvSpPr>
            <a:spLocks noGrp="1"/>
          </p:cNvSpPr>
          <p:nvPr>
            <p:ph type="body" sz="quarter" idx="3"/>
          </p:nvPr>
        </p:nvSpPr>
        <p:spPr>
          <a:xfrm>
            <a:off x="679929" y="4716027"/>
            <a:ext cx="5437821" cy="4467146"/>
          </a:xfrm>
          <a:prstGeom prst="rect">
            <a:avLst/>
          </a:prstGeom>
        </p:spPr>
        <p:txBody>
          <a:bodyPr vert="horz" lIns="91720" tIns="45860" rIns="91720" bIns="4586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30468"/>
            <a:ext cx="2946351" cy="496172"/>
          </a:xfrm>
          <a:prstGeom prst="rect">
            <a:avLst/>
          </a:prstGeom>
        </p:spPr>
        <p:txBody>
          <a:bodyPr vert="horz" lIns="91720" tIns="45860" rIns="91720" bIns="45860"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49728" y="9430468"/>
            <a:ext cx="2946351" cy="496172"/>
          </a:xfrm>
          <a:prstGeom prst="rect">
            <a:avLst/>
          </a:prstGeom>
        </p:spPr>
        <p:txBody>
          <a:bodyPr vert="horz" lIns="91720" tIns="45860" rIns="91720" bIns="45860"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11/18/2019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11/18/2019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11/18/2019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18/11/2019</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18/11/2019</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18/11/2019</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18/11/2019</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18/11/2019</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18/11/2019</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18/11/2019</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18/11/2019</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18/11/2019</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18/11/2019</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18/11/2019</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11/18/2019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11/18/2019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11/18/2019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11/18/2019</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11/18/2019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11/18/2019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11/18/2019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11/18/2019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11/18/2019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11/18/2019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11/18/2019</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11/18/2019</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11/18/2019</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11/18/2019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11/18/2019</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18/11/2019</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11/18/2019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11/18/2019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12" name="Rectangle 11">
            <a:extLst>
              <a:ext uri="{FF2B5EF4-FFF2-40B4-BE49-F238E27FC236}">
                <a16:creationId xmlns:a16="http://schemas.microsoft.com/office/drawing/2014/main" id="{1785B33F-0C7D-4438-82AC-1CEFFD38DCA3}"/>
              </a:ext>
            </a:extLst>
          </p:cNvPr>
          <p:cNvSpPr/>
          <p:nvPr/>
        </p:nvSpPr>
        <p:spPr>
          <a:xfrm>
            <a:off x="0" y="6381328"/>
            <a:ext cx="9144000" cy="476672"/>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r>
              <a:rPr lang="sr-Cyrl-RS" sz="1050" dirty="0">
                <a:solidFill>
                  <a:schemeClr val="bg1"/>
                </a:solidFill>
              </a:rPr>
              <a:t>     Хотел ,,Стара планина“                    ДЕВЕТИ СТРУЧНИ СКУП АГЕНЦИЈЕ ЗА ЛИЦЕНИЦРАЊЕ СТЕЧАЈНИХ УПРАВНИКА                  2</a:t>
            </a:r>
            <a:r>
              <a:rPr lang="sr-Latn-RS" sz="1050">
                <a:solidFill>
                  <a:schemeClr val="bg1"/>
                </a:solidFill>
              </a:rPr>
              <a:t>5</a:t>
            </a:r>
            <a:r>
              <a:rPr lang="sr-Cyrl-RS" sz="1050">
                <a:solidFill>
                  <a:schemeClr val="bg1"/>
                </a:solidFill>
              </a:rPr>
              <a:t>.11.2019</a:t>
            </a:r>
            <a:r>
              <a:rPr lang="sr-Cyrl-RS" sz="1050" dirty="0">
                <a:solidFill>
                  <a:schemeClr val="bg1"/>
                </a:solidFill>
              </a:rPr>
              <a:t>.-28.11.2019.</a:t>
            </a:r>
            <a:endParaRPr lang="sr-Latn-RS" sz="1050" dirty="0">
              <a:solidFill>
                <a:schemeClr val="bg1"/>
              </a:solidFill>
            </a:endParaRPr>
          </a:p>
        </p:txBody>
      </p:sp>
      <p:sp>
        <p:nvSpPr>
          <p:cNvPr id="8" name="Content Placeholder 1">
            <a:extLst>
              <a:ext uri="{FF2B5EF4-FFF2-40B4-BE49-F238E27FC236}">
                <a16:creationId xmlns:a16="http://schemas.microsoft.com/office/drawing/2014/main" id="{B5974154-05EE-451D-B9B5-AA99453F92D2}"/>
              </a:ext>
            </a:extLst>
          </p:cNvPr>
          <p:cNvSpPr>
            <a:spLocks noGrp="1"/>
          </p:cNvSpPr>
          <p:nvPr>
            <p:ph idx="1"/>
          </p:nvPr>
        </p:nvSpPr>
        <p:spPr>
          <a:xfrm>
            <a:off x="457200" y="1268761"/>
            <a:ext cx="8229600" cy="3528392"/>
          </a:xfrm>
        </p:spPr>
        <p:txBody>
          <a:bodyPr/>
          <a:lstStyle/>
          <a:p>
            <a:pPr marL="0" indent="0" algn="ctr">
              <a:buNone/>
            </a:pPr>
            <a:r>
              <a:rPr lang="sr-Cyrl-RS" b="1" dirty="0" smtClean="0">
                <a:latin typeface="Times New Roman" panose="02020603050405020304" pitchFamily="18" charset="0"/>
                <a:cs typeface="Times New Roman" panose="02020603050405020304" pitchFamily="18" charset="0"/>
              </a:rPr>
              <a:t>ПОВРЕДА ПРАВА НА СУЂЕЊЕ У РАЗУМНОМ РОКУ У СТЕЧАЈНИМ ПОСТУПЦИМА</a:t>
            </a:r>
          </a:p>
          <a:p>
            <a:pPr marL="0" indent="0" algn="ctr">
              <a:buNone/>
            </a:pPr>
            <a:endParaRPr lang="sr-Cyrl-RS" b="1" dirty="0">
              <a:latin typeface="Times New Roman" panose="02020603050405020304" pitchFamily="18" charset="0"/>
              <a:cs typeface="Times New Roman" panose="02020603050405020304" pitchFamily="18" charset="0"/>
            </a:endParaRPr>
          </a:p>
          <a:p>
            <a:pPr marL="0" indent="0" algn="ctr">
              <a:buNone/>
            </a:pPr>
            <a:r>
              <a:rPr lang="sr-Cyrl-RS" b="1" dirty="0" smtClean="0">
                <a:latin typeface="Times New Roman" panose="02020603050405020304" pitchFamily="18" charset="0"/>
                <a:cs typeface="Times New Roman" panose="02020603050405020304" pitchFamily="18" charset="0"/>
              </a:rPr>
              <a:t>Јасминка Обућина</a:t>
            </a:r>
          </a:p>
          <a:p>
            <a:pPr marL="0" indent="0" algn="ctr">
              <a:buNone/>
            </a:pPr>
            <a:r>
              <a:rPr lang="sr-Cyrl-RS" b="1" dirty="0" smtClean="0">
                <a:latin typeface="Times New Roman" panose="02020603050405020304" pitchFamily="18" charset="0"/>
                <a:cs typeface="Times New Roman" panose="02020603050405020304" pitchFamily="18" charset="0"/>
              </a:rPr>
              <a:t>председник Привредног апелационог суда</a:t>
            </a:r>
            <a:endParaRPr lang="sr-Latn-RS" b="1" dirty="0">
              <a:latin typeface="Times New Roman" panose="02020603050405020304" pitchFamily="18" charset="0"/>
              <a:cs typeface="Times New Roman" panose="02020603050405020304" pitchFamily="18" charset="0"/>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smtClean="0">
                <a:latin typeface="Times New Roman" panose="02020603050405020304" pitchFamily="18" charset="0"/>
                <a:cs typeface="Times New Roman" panose="02020603050405020304" pitchFamily="18" charset="0"/>
              </a:rPr>
              <a:t>Ако је поступак хитан председник непосредно вишег суда може:</a:t>
            </a:r>
          </a:p>
          <a:p>
            <a:pPr algn="just"/>
            <a:endParaRPr lang="sr-Cyrl-RS" sz="2400" dirty="0" smtClean="0">
              <a:latin typeface="Times New Roman" panose="02020603050405020304" pitchFamily="18" charset="0"/>
              <a:cs typeface="Times New Roman" panose="02020603050405020304" pitchFamily="18" charset="0"/>
            </a:endParaRPr>
          </a:p>
          <a:p>
            <a:pPr marL="857250" lvl="1" indent="-457200" algn="just">
              <a:buAutoNum type="arabicPeriod"/>
            </a:pPr>
            <a:r>
              <a:rPr lang="sr-Cyrl-RS" sz="2400" dirty="0" smtClean="0">
                <a:latin typeface="Times New Roman" panose="02020603050405020304" pitchFamily="18" charset="0"/>
                <a:cs typeface="Times New Roman" panose="02020603050405020304" pitchFamily="18" charset="0"/>
              </a:rPr>
              <a:t>одредити првенство у одлучивању</a:t>
            </a:r>
          </a:p>
          <a:p>
            <a:pPr marL="857250" lvl="1" indent="-457200" algn="just">
              <a:buAutoNum type="arabicPeriod"/>
            </a:pPr>
            <a:r>
              <a:rPr lang="sr-Cyrl-RS" sz="2400" dirty="0" smtClean="0">
                <a:latin typeface="Times New Roman" panose="02020603050405020304" pitchFamily="18" charset="0"/>
                <a:cs typeface="Times New Roman" panose="02020603050405020304" pitchFamily="18" charset="0"/>
              </a:rPr>
              <a:t>наложити председнику суда коме је поднесен приговор да одузме предмет судији и додели га другом ако је право странке повређено због преоптерећености судије или дужег одсуства судије.</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68277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052736"/>
            <a:ext cx="8507288" cy="5616624"/>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Остала правила поступка по жалби</a:t>
            </a:r>
          </a:p>
          <a:p>
            <a:pPr marL="0" indent="0" algn="ctr">
              <a:buNone/>
            </a:pPr>
            <a:endParaRPr lang="sr-Cyrl-RS" sz="1050" dirty="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Жалба се не доставља на одговор.</a:t>
            </a:r>
          </a:p>
          <a:p>
            <a:pPr algn="just"/>
            <a:r>
              <a:rPr lang="sr-Cyrl-RS" sz="2400" dirty="0" smtClean="0">
                <a:latin typeface="Times New Roman" panose="02020603050405020304" pitchFamily="18" charset="0"/>
                <a:cs typeface="Times New Roman" panose="02020603050405020304" pitchFamily="18" charset="0"/>
              </a:rPr>
              <a:t>Расправа се не одржава.</a:t>
            </a:r>
          </a:p>
          <a:p>
            <a:pPr algn="just"/>
            <a:r>
              <a:rPr lang="sr-Cyrl-RS" sz="2400" dirty="0" smtClean="0">
                <a:latin typeface="Times New Roman" panose="02020603050405020304" pitchFamily="18" charset="0"/>
                <a:cs typeface="Times New Roman" panose="02020603050405020304" pitchFamily="18" charset="0"/>
              </a:rPr>
              <a:t>На остала питања сходно се примењују правила закона којим се регулише ванпарнични поступак.</a:t>
            </a:r>
          </a:p>
          <a:p>
            <a:pPr algn="just"/>
            <a:r>
              <a:rPr lang="sr-Cyrl-RS" sz="2400" dirty="0" smtClean="0">
                <a:latin typeface="Times New Roman" panose="02020603050405020304" pitchFamily="18" charset="0"/>
                <a:cs typeface="Times New Roman" panose="02020603050405020304" pitchFamily="18" charset="0"/>
              </a:rPr>
              <a:t>Председник непосредно вишег суда дужан је да одлучи о жалби у року од 30 дана од дана пријема жалба.</a:t>
            </a:r>
          </a:p>
          <a:p>
            <a:pPr algn="just"/>
            <a:r>
              <a:rPr lang="sr-Cyrl-RS" sz="2400" dirty="0" smtClean="0">
                <a:latin typeface="Times New Roman" panose="02020603050405020304" pitchFamily="18" charset="0"/>
                <a:cs typeface="Times New Roman" panose="02020603050405020304" pitchFamily="18" charset="0"/>
              </a:rPr>
              <a:t>Надлежни јавни тужилац дужан је да донесе обавезно упутство у року од 8 дана од дана када му је председник непосредно вишег суда доставио решење о преиначењу или усвајању жалбе.</a:t>
            </a:r>
          </a:p>
          <a:p>
            <a:pPr algn="just"/>
            <a:r>
              <a:rPr lang="sr-Cyrl-RS" sz="2400" dirty="0" smtClean="0">
                <a:latin typeface="Times New Roman" panose="02020603050405020304" pitchFamily="18" charset="0"/>
                <a:cs typeface="Times New Roman" panose="02020603050405020304" pitchFamily="18" charset="0"/>
              </a:rPr>
              <a:t>Против решења председника непосредно вишег суда којим одлучује о жалби, није дозвољена жалба.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77630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12776"/>
            <a:ext cx="8229600" cy="4713387"/>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Захтев за правично задовољење</a:t>
            </a:r>
          </a:p>
          <a:p>
            <a:pPr algn="ctr"/>
            <a:endParaRPr lang="sr-Cyrl-RS" sz="2400" dirty="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Право на правично задовољење имају:</a:t>
            </a:r>
          </a:p>
          <a:p>
            <a:pPr marL="0" indent="0" algn="just">
              <a:buNone/>
            </a:pPr>
            <a:r>
              <a:rPr lang="sr-Cyrl-RS" sz="2400" dirty="0" smtClean="0">
                <a:latin typeface="Times New Roman" panose="02020603050405020304" pitchFamily="18" charset="0"/>
                <a:cs typeface="Times New Roman" panose="02020603050405020304" pitchFamily="18" charset="0"/>
              </a:rPr>
              <a:t>     1. странка чији је приговор усвојен, а која није поднела жалбу,</a:t>
            </a:r>
          </a:p>
          <a:p>
            <a:pPr marL="0" indent="0" algn="just">
              <a:buNone/>
            </a:pPr>
            <a:r>
              <a:rPr lang="sr-Cyrl-RS" sz="2400" dirty="0" smtClean="0">
                <a:latin typeface="Times New Roman" panose="02020603050405020304" pitchFamily="18" charset="0"/>
                <a:cs typeface="Times New Roman" panose="02020603050405020304" pitchFamily="18" charset="0"/>
              </a:rPr>
              <a:t>     2. странка чија је жалба одбијена уз потврђивање првостепеног решења о усвајању приговора, и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3. странка чија је жалба усвојена.</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954343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lnSpc>
                <a:spcPct val="150000"/>
              </a:lnSpc>
            </a:pPr>
            <a:endParaRPr lang="sr-Cyrl-RS" sz="2400" dirty="0" smtClean="0">
              <a:latin typeface="Times New Roman" panose="02020603050405020304" pitchFamily="18" charset="0"/>
              <a:cs typeface="Times New Roman" panose="02020603050405020304" pitchFamily="18" charset="0"/>
            </a:endParaRPr>
          </a:p>
          <a:p>
            <a:pPr algn="just">
              <a:lnSpc>
                <a:spcPct val="150000"/>
              </a:lnSpc>
            </a:pPr>
            <a:r>
              <a:rPr lang="sr-Cyrl-RS" sz="2400" dirty="0" smtClean="0">
                <a:latin typeface="Times New Roman" panose="02020603050405020304" pitchFamily="18" charset="0"/>
                <a:cs typeface="Times New Roman" panose="02020603050405020304" pitchFamily="18" charset="0"/>
              </a:rPr>
              <a:t>Странке стичу право на правично задовољење када истекне рок у коме је судија или јавни тужилац био дужан да предузме наложене процесне радње.</a:t>
            </a:r>
          </a:p>
          <a:p>
            <a:pPr marL="0" indent="0" algn="just">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2226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400" dirty="0" smtClean="0">
                <a:latin typeface="Times New Roman" panose="02020603050405020304" pitchFamily="18" charset="0"/>
                <a:cs typeface="Times New Roman" panose="02020603050405020304" pitchFamily="18" charset="0"/>
              </a:rPr>
              <a:t>Врсте правичног задовољења</a:t>
            </a:r>
            <a:r>
              <a:rPr lang="sr-Latn-RS" sz="2400" dirty="0" smtClean="0">
                <a:latin typeface="Times New Roman" panose="02020603050405020304" pitchFamily="18" charset="0"/>
                <a:cs typeface="Times New Roman" panose="02020603050405020304" pitchFamily="18" charset="0"/>
              </a:rPr>
              <a:t>:</a:t>
            </a:r>
            <a:endParaRPr lang="sr-Cyrl-RS" sz="2400" dirty="0" smtClean="0">
              <a:latin typeface="Times New Roman" panose="02020603050405020304" pitchFamily="18" charset="0"/>
              <a:cs typeface="Times New Roman" panose="02020603050405020304" pitchFamily="18" charset="0"/>
            </a:endParaRPr>
          </a:p>
          <a:p>
            <a:pPr marL="0" indent="0">
              <a:buNone/>
            </a:pPr>
            <a:endParaRPr lang="sr-Latn-RS" sz="2400" dirty="0" smtClean="0">
              <a:latin typeface="Times New Roman" panose="02020603050405020304" pitchFamily="18" charset="0"/>
              <a:cs typeface="Times New Roman" panose="02020603050405020304" pitchFamily="18" charset="0"/>
            </a:endParaRP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1. право на исплату новчаног обештећења за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неимовинску штету;</a:t>
            </a:r>
          </a:p>
          <a:p>
            <a:pPr marL="0" indent="0" algn="just">
              <a:buNone/>
            </a:pPr>
            <a:r>
              <a:rPr lang="sr-Cyrl-RS" sz="2400" dirty="0" smtClean="0">
                <a:latin typeface="Times New Roman" panose="02020603050405020304" pitchFamily="18" charset="0"/>
                <a:cs typeface="Times New Roman" panose="02020603050405020304" pitchFamily="18" charset="0"/>
              </a:rPr>
              <a:t>     2. право на објављивање писмене изјаве Државног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правобранилаштва којим се утврђује да је странци било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повређено право на суђење у разумном року;</a:t>
            </a:r>
          </a:p>
          <a:p>
            <a:pPr marL="0" indent="0" algn="just">
              <a:buNone/>
            </a:pPr>
            <a:r>
              <a:rPr lang="sr-Cyrl-RS" sz="2400" dirty="0" smtClean="0">
                <a:latin typeface="Times New Roman" panose="02020603050405020304" pitchFamily="18" charset="0"/>
                <a:cs typeface="Times New Roman" panose="02020603050405020304" pitchFamily="18" charset="0"/>
              </a:rPr>
              <a:t>     3. право на објављивање пресуде којом се утврђује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да је странци било повређено право на суђење</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у разумном року;</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402060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00200"/>
            <a:ext cx="8363272" cy="4525963"/>
          </a:xfrm>
        </p:spPr>
        <p:txBody>
          <a:bodyPr/>
          <a:lstStyle/>
          <a:p>
            <a:pPr algn="just"/>
            <a:r>
              <a:rPr lang="sr-Cyrl-RS" sz="2400" dirty="0" smtClean="0">
                <a:latin typeface="Times New Roman" panose="02020603050405020304" pitchFamily="18" charset="0"/>
                <a:cs typeface="Times New Roman" panose="02020603050405020304" pitchFamily="18" charset="0"/>
              </a:rPr>
              <a:t>При одлучивању о правичном задовољењу правобранилаштво и судови су везани решењима председника судова којим је утврђена повреда права на суђење у разумном року.</a:t>
            </a:r>
          </a:p>
          <a:p>
            <a:pPr marL="0" indent="0" algn="just">
              <a:buNone/>
            </a:pPr>
            <a:endParaRPr lang="sr-Cyrl-RS" sz="240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Одговорност Републике Србије за неимовинску штету изазвану повредом права на суђење у разумном року је објективна. </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2547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400" dirty="0" smtClean="0">
                <a:latin typeface="Times New Roman" panose="02020603050405020304" pitchFamily="18" charset="0"/>
                <a:cs typeface="Times New Roman" panose="02020603050405020304" pitchFamily="18" charset="0"/>
              </a:rPr>
              <a:t>Право на правично задовољење се остварује:</a:t>
            </a:r>
          </a:p>
          <a:p>
            <a:pPr marL="0" indent="0">
              <a:buNone/>
            </a:pPr>
            <a:endParaRPr lang="sr-Cyrl-RS" sz="2400" dirty="0" smtClean="0">
              <a:latin typeface="Times New Roman" panose="02020603050405020304" pitchFamily="18" charset="0"/>
              <a:cs typeface="Times New Roman" panose="02020603050405020304" pitchFamily="18" charset="0"/>
            </a:endParaRPr>
          </a:p>
          <a:p>
            <a:pPr marL="0" indent="0" algn="just">
              <a:buNone/>
            </a:pPr>
            <a:r>
              <a:rPr lang="sr-Cyrl-RS" sz="2400" dirty="0" smtClean="0">
                <a:latin typeface="Times New Roman" panose="02020603050405020304" pitchFamily="18" charset="0"/>
                <a:cs typeface="Times New Roman" panose="02020603050405020304" pitchFamily="18" charset="0"/>
              </a:rPr>
              <a:t>    1. подношењем предлога за поравнање Државном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правобранилаштву</a:t>
            </a:r>
          </a:p>
          <a:p>
            <a:pPr marL="0" indent="0" algn="just">
              <a:buNone/>
            </a:pPr>
            <a:endParaRPr lang="sr-Cyrl-RS" sz="2400" dirty="0" smtClean="0">
              <a:latin typeface="Times New Roman" panose="02020603050405020304" pitchFamily="18" charset="0"/>
              <a:cs typeface="Times New Roman" panose="02020603050405020304" pitchFamily="18" charset="0"/>
            </a:endParaRPr>
          </a:p>
          <a:p>
            <a:pPr marL="0" indent="0" algn="just">
              <a:buNone/>
            </a:pPr>
            <a:r>
              <a:rPr lang="sr-Cyrl-RS" sz="2400" dirty="0" smtClean="0">
                <a:latin typeface="Times New Roman" panose="02020603050405020304" pitchFamily="18" charset="0"/>
                <a:cs typeface="Times New Roman" panose="02020603050405020304" pitchFamily="18" charset="0"/>
              </a:rPr>
              <a:t>    2. подношењем тужбе суду против Републике Србије</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8197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340768"/>
            <a:ext cx="8229600" cy="4968552"/>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Покушај поравнања с правобранилаштвом</a:t>
            </a:r>
          </a:p>
          <a:p>
            <a:pPr marL="0" indent="0" algn="ctr">
              <a:buNone/>
            </a:pPr>
            <a:endParaRPr lang="sr-Cyrl-RS" sz="2400" dirty="0" smtClean="0">
              <a:latin typeface="Times New Roman" panose="02020603050405020304" pitchFamily="18" charset="0"/>
              <a:cs typeface="Times New Roman" panose="02020603050405020304" pitchFamily="18" charset="0"/>
            </a:endParaRPr>
          </a:p>
          <a:p>
            <a:pPr marL="0" indent="0" algn="just">
              <a:buNone/>
            </a:pPr>
            <a:r>
              <a:rPr lang="sr-Cyrl-RS" sz="2400" dirty="0" smtClean="0">
                <a:latin typeface="Times New Roman" panose="02020603050405020304" pitchFamily="18" charset="0"/>
                <a:cs typeface="Times New Roman" panose="02020603050405020304" pitchFamily="18" charset="0"/>
              </a:rPr>
              <a:t>- Предлог за поравнање странка може да поднесе у року од шест месеци од дана када је стекла право на правично задовољење.</a:t>
            </a:r>
          </a:p>
          <a:p>
            <a:pPr marL="0" indent="0" algn="just">
              <a:buNone/>
            </a:pPr>
            <a:r>
              <a:rPr lang="sr-Cyrl-RS" sz="2400" dirty="0" smtClean="0">
                <a:latin typeface="Times New Roman" panose="02020603050405020304" pitchFamily="18" charset="0"/>
                <a:cs typeface="Times New Roman" panose="02020603050405020304" pitchFamily="18" charset="0"/>
              </a:rPr>
              <a:t>- У року од два месеца од дана пријема предлога за поравнање правобранилаштво покушава да постигне споразум са странком.</a:t>
            </a:r>
          </a:p>
          <a:p>
            <a:pPr marL="0" indent="0" algn="just">
              <a:buNone/>
            </a:pPr>
            <a:r>
              <a:rPr lang="sr-Cyrl-RS" sz="2400" dirty="0" smtClean="0">
                <a:latin typeface="Times New Roman" panose="02020603050405020304" pitchFamily="18" charset="0"/>
                <a:cs typeface="Times New Roman" panose="02020603050405020304" pitchFamily="18" charset="0"/>
              </a:rPr>
              <a:t>- Ако правобранилаштво постигне споразум са странком закључује се </a:t>
            </a:r>
            <a:r>
              <a:rPr lang="sr-Cyrl-RS" sz="2400" dirty="0" err="1" smtClean="0">
                <a:latin typeface="Times New Roman" panose="02020603050405020304" pitchFamily="18" charset="0"/>
                <a:cs typeface="Times New Roman" panose="02020603050405020304" pitchFamily="18" charset="0"/>
              </a:rPr>
              <a:t>вансудско</a:t>
            </a:r>
            <a:r>
              <a:rPr lang="sr-Cyrl-RS" sz="2400" dirty="0" smtClean="0">
                <a:latin typeface="Times New Roman" panose="02020603050405020304" pitchFamily="18" charset="0"/>
                <a:cs typeface="Times New Roman" panose="02020603050405020304" pitchFamily="18" charset="0"/>
              </a:rPr>
              <a:t> поравнање.</a:t>
            </a:r>
          </a:p>
          <a:p>
            <a:pPr marL="0" indent="0" algn="just">
              <a:buNone/>
            </a:pPr>
            <a:r>
              <a:rPr lang="sr-Cyrl-RS" sz="2400" dirty="0" smtClean="0">
                <a:latin typeface="Times New Roman" panose="02020603050405020304" pitchFamily="18" charset="0"/>
                <a:cs typeface="Times New Roman" panose="02020603050405020304" pitchFamily="18" charset="0"/>
              </a:rPr>
              <a:t>- </a:t>
            </a:r>
            <a:r>
              <a:rPr lang="sr-Cyrl-RS" sz="2400" dirty="0" err="1" smtClean="0">
                <a:latin typeface="Times New Roman" panose="02020603050405020304" pitchFamily="18" charset="0"/>
                <a:cs typeface="Times New Roman" panose="02020603050405020304" pitchFamily="18" charset="0"/>
              </a:rPr>
              <a:t>Вансудско</a:t>
            </a:r>
            <a:r>
              <a:rPr lang="sr-Cyrl-RS" sz="2400" dirty="0" smtClean="0">
                <a:latin typeface="Times New Roman" panose="02020603050405020304" pitchFamily="18" charset="0"/>
                <a:cs typeface="Times New Roman" panose="02020603050405020304" pitchFamily="18" charset="0"/>
              </a:rPr>
              <a:t> поравнање представља извршну исправу.</a:t>
            </a:r>
          </a:p>
          <a:p>
            <a:pPr marL="0" indent="0" algn="ctr">
              <a:buNone/>
            </a:pPr>
            <a:endParaRPr lang="sr-Cyrl-RS" dirty="0"/>
          </a:p>
          <a:p>
            <a:pPr marL="0" indent="0" algn="just">
              <a:buNone/>
            </a:pPr>
            <a:endParaRPr lang="en-GB" dirty="0"/>
          </a:p>
        </p:txBody>
      </p:sp>
    </p:spTree>
    <p:extLst>
      <p:ext uri="{BB962C8B-B14F-4D97-AF65-F5344CB8AC3E}">
        <p14:creationId xmlns:p14="http://schemas.microsoft.com/office/powerpoint/2010/main" val="29925539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4929411"/>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Тужба за новчано обештећење</a:t>
            </a:r>
          </a:p>
          <a:p>
            <a:pPr marL="0" indent="0" algn="ctr">
              <a:buNone/>
            </a:pPr>
            <a:endParaRPr lang="sr-Cyrl-RS" sz="240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Странка може да поднесе тужбу за новчано обештећење против Републике Србије у року од једне године од дана када је стекла право на правично задовољење.</a:t>
            </a:r>
          </a:p>
          <a:p>
            <a:pPr marL="0" indent="0" algn="just">
              <a:buNone/>
            </a:pPr>
            <a:endParaRPr lang="sr-Cyrl-RS" sz="240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О захтеву одлучују основни судови.</a:t>
            </a:r>
          </a:p>
          <a:p>
            <a:pPr marL="0" indent="0" algn="just">
              <a:buNone/>
            </a:pPr>
            <a:endParaRPr lang="sr-Cyrl-RS" sz="240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Висина новчаног обештећења предвиђена је у распону од 300,00 евра до 3.000,00 евра у динарској противвредности на дан исплате према средњем курсу НБС.</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69030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5112568"/>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Исплата новчаног обештећења и накнада имовинске штете као обезбеђење средстава за исплату</a:t>
            </a:r>
          </a:p>
          <a:p>
            <a:pPr algn="ctr"/>
            <a:endParaRPr lang="sr-Cyrl-RS" sz="1050" dirty="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Новчано обештећење и накнаду имовинске штете исплаћује суд или јавно тужилаштво који су повредили право на суђење у разумном року.</a:t>
            </a:r>
          </a:p>
          <a:p>
            <a:pPr marL="0" indent="0" algn="just">
              <a:buNone/>
            </a:pPr>
            <a:endParaRPr lang="sr-Cyrl-RS" sz="240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Новчана средства се исплаћују из средстава обезбеђених у буџету РС у оквиру средстава намењених покрићу текућих расхода судова и јавних тужилаштава од којих се изузимају расходи за запослене и текуће одржавање објеката и опреме.</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187328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a:xfrm>
            <a:off x="457200" y="1259633"/>
            <a:ext cx="8229600" cy="4689648"/>
          </a:xfrm>
        </p:spPr>
        <p:txBody>
          <a:bodyPr/>
          <a:lstStyle/>
          <a:p>
            <a:pPr algn="just"/>
            <a:r>
              <a:rPr lang="sr-Cyrl-RS" sz="2400" dirty="0" smtClean="0">
                <a:latin typeface="Times New Roman" panose="02020603050405020304" pitchFamily="18" charset="0"/>
                <a:cs typeface="Times New Roman" panose="02020603050405020304" pitchFamily="18" charset="0"/>
              </a:rPr>
              <a:t>Европска конвенција за заштиту људских права и основних слобода (Рим 4.11.1950. године)</a:t>
            </a:r>
          </a:p>
          <a:p>
            <a:pPr algn="just"/>
            <a:r>
              <a:rPr lang="sr-Cyrl-RS" sz="2400" dirty="0" smtClean="0">
                <a:latin typeface="Times New Roman" panose="02020603050405020304" pitchFamily="18" charset="0"/>
                <a:cs typeface="Times New Roman" panose="02020603050405020304" pitchFamily="18" charset="0"/>
              </a:rPr>
              <a:t>Устав РС („Сл. гласник РС“, бр. 98/06)</a:t>
            </a:r>
          </a:p>
          <a:p>
            <a:pPr algn="just"/>
            <a:r>
              <a:rPr lang="sr-Cyrl-RS" sz="2400" dirty="0" smtClean="0">
                <a:latin typeface="Times New Roman" panose="02020603050405020304" pitchFamily="18" charset="0"/>
                <a:cs typeface="Times New Roman" panose="02020603050405020304" pitchFamily="18" charset="0"/>
              </a:rPr>
              <a:t>Закон о уређењу судова („Сл. гласник РС“, бр. 116/08, 104/09, 101/10, 31/11 и 101/13)</a:t>
            </a:r>
          </a:p>
          <a:p>
            <a:pPr algn="just"/>
            <a:r>
              <a:rPr lang="sr-Cyrl-RS" sz="2400" dirty="0" smtClean="0">
                <a:latin typeface="Times New Roman" panose="02020603050405020304" pitchFamily="18" charset="0"/>
                <a:cs typeface="Times New Roman" panose="02020603050405020304" pitchFamily="18" charset="0"/>
              </a:rPr>
              <a:t>Закон о заштити права на суђење у разумном року („Сл. гласник РС“, бр. 40/15)</a:t>
            </a:r>
          </a:p>
          <a:p>
            <a:pPr algn="just"/>
            <a:r>
              <a:rPr lang="sr-Cyrl-RS" sz="2400" dirty="0" smtClean="0">
                <a:latin typeface="Times New Roman" panose="02020603050405020304" pitchFamily="18" charset="0"/>
                <a:cs typeface="Times New Roman" panose="02020603050405020304" pitchFamily="18" charset="0"/>
              </a:rPr>
              <a:t>Пресуда суда у Стразбуру „</a:t>
            </a:r>
            <a:r>
              <a:rPr lang="sr-Cyrl-RS" sz="2400" dirty="0" err="1" smtClean="0">
                <a:latin typeface="Times New Roman" panose="02020603050405020304" pitchFamily="18" charset="0"/>
                <a:cs typeface="Times New Roman" panose="02020603050405020304" pitchFamily="18" charset="0"/>
              </a:rPr>
              <a:t>Качапор</a:t>
            </a:r>
            <a:r>
              <a:rPr lang="sr-Cyrl-RS" sz="2400" dirty="0" smtClean="0">
                <a:latin typeface="Times New Roman" panose="02020603050405020304" pitchFamily="18" charset="0"/>
                <a:cs typeface="Times New Roman" panose="02020603050405020304" pitchFamily="18" charset="0"/>
              </a:rPr>
              <a:t> и др. </a:t>
            </a:r>
            <a:r>
              <a:rPr lang="sr-Cyrl-RS" sz="2400" dirty="0" err="1" smtClean="0">
                <a:latin typeface="Times New Roman" panose="02020603050405020304" pitchFamily="18" charset="0"/>
                <a:cs typeface="Times New Roman" panose="02020603050405020304" pitchFamily="18" charset="0"/>
              </a:rPr>
              <a:t>Подноситељке</a:t>
            </a:r>
            <a:r>
              <a:rPr lang="sr-Cyrl-RS" sz="2400" dirty="0" smtClean="0">
                <a:latin typeface="Times New Roman" panose="02020603050405020304" pitchFamily="18" charset="0"/>
                <a:cs typeface="Times New Roman" panose="02020603050405020304" pitchFamily="18" charset="0"/>
              </a:rPr>
              <a:t> против РС“ од 15.01.2008. године</a:t>
            </a:r>
          </a:p>
          <a:p>
            <a:pPr algn="just"/>
            <a:endParaRPr lang="sr-Latn-R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544616"/>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Уочени недостаци Закона о заштити права на суђење у разумном року поводом његове примене у стечајним поступцима</a:t>
            </a:r>
          </a:p>
          <a:p>
            <a:pPr algn="just"/>
            <a:r>
              <a:rPr lang="sr-Cyrl-RS" sz="2400" dirty="0" smtClean="0">
                <a:latin typeface="Times New Roman" panose="02020603050405020304" pitchFamily="18" charset="0"/>
                <a:cs typeface="Times New Roman" panose="02020603050405020304" pitchFamily="18" charset="0"/>
              </a:rPr>
              <a:t>1. Приликом доношења Закона о заштити права на суђење у разумном року нису узете у обзир специфичности самог стечајног поступка, нити се могло предвидети да ће управо у овим поступцима бити најзаступљенији приговори за утврђење повреде права.</a:t>
            </a:r>
          </a:p>
          <a:p>
            <a:pPr algn="just"/>
            <a:r>
              <a:rPr lang="sr-Cyrl-RS" sz="2400" dirty="0" smtClean="0">
                <a:latin typeface="Times New Roman" panose="02020603050405020304" pitchFamily="18" charset="0"/>
                <a:cs typeface="Times New Roman" panose="02020603050405020304" pitchFamily="18" charset="0"/>
              </a:rPr>
              <a:t>2. Сложеност проблема у поступцима утврђења повреде права на суђење у разумном року проистеклих из стечајних поступака, нарочито постаје видљива приликом иницирања новог поступка за утврђење повреде, у </a:t>
            </a:r>
            <a:r>
              <a:rPr lang="sr-Cyrl-RS" sz="2400" dirty="0" smtClean="0">
                <a:latin typeface="Times New Roman" panose="02020603050405020304" pitchFamily="18" charset="0"/>
                <a:cs typeface="Times New Roman" panose="02020603050405020304" pitchFamily="18" charset="0"/>
              </a:rPr>
              <a:t>складу </a:t>
            </a:r>
            <a:r>
              <a:rPr lang="sr-Cyrl-RS" sz="2400" dirty="0" smtClean="0">
                <a:latin typeface="Times New Roman" panose="02020603050405020304" pitchFamily="18" charset="0"/>
                <a:cs typeface="Times New Roman" panose="02020603050405020304" pitchFamily="18" charset="0"/>
              </a:rPr>
              <a:t>са чланом 13. став 1. Закона о заштити права на суђење у разумном року.</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69742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pPr marL="0" indent="0" algn="just">
              <a:buNone/>
            </a:pPr>
            <a:r>
              <a:rPr lang="sr-Cyrl-RS" sz="2400" dirty="0" smtClean="0">
                <a:latin typeface="Times New Roman" panose="02020603050405020304" pitchFamily="18" charset="0"/>
                <a:cs typeface="Times New Roman" panose="02020603050405020304" pitchFamily="18" charset="0"/>
              </a:rPr>
              <a:t>3. Поред наведених, у примени права су уочени и други проблеми који додатно усложњавају питање примене Закона о заштити права на суђење у разумном року.</a:t>
            </a:r>
          </a:p>
          <a:p>
            <a:pPr marL="0" indent="0" algn="just">
              <a:buNone/>
            </a:pPr>
            <a:r>
              <a:rPr lang="sr-Cyrl-RS" sz="2400" dirty="0" smtClean="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Могуће </a:t>
            </a:r>
            <a:r>
              <a:rPr lang="sr-Cyrl-RS" sz="2400" dirty="0" smtClean="0">
                <a:latin typeface="Times New Roman" panose="02020603050405020304" pitchFamily="18" charset="0"/>
                <a:cs typeface="Times New Roman" panose="02020603050405020304" pitchFamily="18" charset="0"/>
              </a:rPr>
              <a:t>је издвојити </a:t>
            </a:r>
            <a:r>
              <a:rPr lang="sr-Cyrl-RS" sz="2400" dirty="0" smtClean="0">
                <a:latin typeface="Times New Roman" panose="02020603050405020304" pitchFamily="18" charset="0"/>
                <a:cs typeface="Times New Roman" panose="02020603050405020304" pitchFamily="18" charset="0"/>
              </a:rPr>
              <a:t>питање </a:t>
            </a:r>
            <a:r>
              <a:rPr lang="sr-Cyrl-RS" sz="2400" dirty="0" smtClean="0">
                <a:latin typeface="Times New Roman" panose="02020603050405020304" pitchFamily="18" charset="0"/>
                <a:cs typeface="Times New Roman" panose="02020603050405020304" pitchFamily="18" charset="0"/>
              </a:rPr>
              <a:t>регулисања накнаде трошкова поступка утврђених у поступцима за утврђење повреде права на суђење у разумном року проистеклих из стечајних поступака.</a:t>
            </a:r>
          </a:p>
          <a:p>
            <a:pPr marL="0" indent="0" algn="just">
              <a:buNone/>
            </a:pPr>
            <a:r>
              <a:rPr lang="sr-Cyrl-RS" sz="2400" dirty="0" smtClean="0">
                <a:latin typeface="Times New Roman" panose="02020603050405020304" pitchFamily="18" charset="0"/>
                <a:cs typeface="Times New Roman" panose="02020603050405020304" pitchFamily="18" charset="0"/>
              </a:rPr>
              <a:t>4. Потреба за јасним регулисањем изнетих и </a:t>
            </a:r>
            <a:r>
              <a:rPr lang="sr-Cyrl-RS" sz="2400" smtClean="0">
                <a:latin typeface="Times New Roman" panose="02020603050405020304" pitchFamily="18" charset="0"/>
                <a:cs typeface="Times New Roman" panose="02020603050405020304" pitchFamily="18" charset="0"/>
              </a:rPr>
              <a:t>других </a:t>
            </a:r>
            <a:r>
              <a:rPr lang="sr-Cyrl-RS" sz="2400" smtClean="0">
                <a:latin typeface="Times New Roman" panose="02020603050405020304" pitchFamily="18" charset="0"/>
                <a:cs typeface="Times New Roman" panose="02020603050405020304" pitchFamily="18" charset="0"/>
              </a:rPr>
              <a:t>проблема </a:t>
            </a:r>
            <a:r>
              <a:rPr lang="sr-Cyrl-RS" sz="2400" dirty="0" smtClean="0">
                <a:latin typeface="Times New Roman" panose="02020603050405020304" pitchFamily="18" charset="0"/>
                <a:cs typeface="Times New Roman" panose="02020603050405020304" pitchFamily="18" charset="0"/>
              </a:rPr>
              <a:t>у примени Закона о заштити права на суђење у разумном року нарочито у погледу повреда проистеклих из стечајних поступака захтева опсежно преиспитивање самих постојећих законских решења и евентуално њихово </a:t>
            </a:r>
            <a:r>
              <a:rPr lang="sr-Cyrl-RS" sz="2400" dirty="0" err="1" smtClean="0">
                <a:latin typeface="Times New Roman" panose="02020603050405020304" pitchFamily="18" charset="0"/>
                <a:cs typeface="Times New Roman" panose="02020603050405020304" pitchFamily="18" charset="0"/>
              </a:rPr>
              <a:t>новелирање</a:t>
            </a:r>
            <a:r>
              <a:rPr lang="sr-Cyrl-RS"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3277268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Иницијатива за измену закона са предлозима</a:t>
            </a:r>
          </a:p>
          <a:p>
            <a:pPr marL="0" indent="0" algn="just">
              <a:buNone/>
            </a:pPr>
            <a:endParaRPr lang="sr-Cyrl-RS" sz="105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У </a:t>
            </a:r>
            <a:r>
              <a:rPr lang="sr-Cyrl-RS" sz="2400" dirty="0">
                <a:latin typeface="Times New Roman" panose="02020603050405020304" pitchFamily="18" charset="0"/>
                <a:cs typeface="Times New Roman" panose="02020603050405020304" pitchFamily="18" charset="0"/>
              </a:rPr>
              <a:t>оквиру Закона о заштити права на суђење у разумном року, потребно је посебно третирати стечајни поступак, имајући у виду његове специфичности;</a:t>
            </a:r>
            <a:endParaRPr lang="en-GB" sz="2400" dirty="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Приликом </a:t>
            </a:r>
            <a:r>
              <a:rPr lang="sr-Cyrl-RS" sz="2400" dirty="0" err="1">
                <a:latin typeface="Times New Roman" panose="02020603050405020304" pitchFamily="18" charset="0"/>
                <a:cs typeface="Times New Roman" panose="02020603050405020304" pitchFamily="18" charset="0"/>
              </a:rPr>
              <a:t>новелирања</a:t>
            </a:r>
            <a:r>
              <a:rPr lang="sr-Cyrl-RS" sz="2400" dirty="0">
                <a:latin typeface="Times New Roman" panose="02020603050405020304" pitchFamily="18" charset="0"/>
                <a:cs typeface="Times New Roman" panose="02020603050405020304" pitchFamily="18" charset="0"/>
              </a:rPr>
              <a:t> законског текста, имати у виду да постојеће нормативни оквир, предвиђен чл. 11 Закона о заштити права на суђење у разумном року, у делу у коме се „приговором налаже СУДИЈИ да предузме процесне радње које делотворно убрзавају поступак", треба проширити на начин којим би се омогућило „налагање и другим органима или лицима који су повредили право на суђење у разумном року да предузму радње које делотворно убрзавају поступак".</a:t>
            </a:r>
            <a:endParaRPr lang="en-GB" sz="2400" dirty="0">
              <a:latin typeface="Times New Roman" panose="02020603050405020304" pitchFamily="18" charset="0"/>
              <a:cs typeface="Times New Roman" panose="02020603050405020304" pitchFamily="18" charset="0"/>
            </a:endParaRPr>
          </a:p>
          <a:p>
            <a:pPr marL="0" indent="0" algn="just">
              <a:buNone/>
            </a:pP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485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400600"/>
          </a:xfrm>
        </p:spPr>
        <p:txBody>
          <a:bodyPr/>
          <a:lstStyle/>
          <a:p>
            <a:pPr algn="just"/>
            <a:r>
              <a:rPr lang="sr-Cyrl-RS" sz="2400" dirty="0" smtClean="0">
                <a:latin typeface="Times New Roman" panose="02020603050405020304" pitchFamily="18" charset="0"/>
                <a:cs typeface="Times New Roman" panose="02020603050405020304" pitchFamily="18" charset="0"/>
              </a:rPr>
              <a:t>Неопходно </a:t>
            </a:r>
            <a:r>
              <a:rPr lang="sr-Cyrl-RS" sz="2400" dirty="0">
                <a:latin typeface="Times New Roman" panose="02020603050405020304" pitchFamily="18" charset="0"/>
                <a:cs typeface="Times New Roman" panose="02020603050405020304" pitchFamily="18" charset="0"/>
              </a:rPr>
              <a:t>је предвидети и адекватне санкције у случају </a:t>
            </a:r>
            <a:r>
              <a:rPr lang="sr-Cyrl-RS" sz="2400" dirty="0" err="1">
                <a:latin typeface="Times New Roman" panose="02020603050405020304" pitchFamily="18" charset="0"/>
                <a:cs typeface="Times New Roman" panose="02020603050405020304" pitchFamily="18" charset="0"/>
              </a:rPr>
              <a:t>непоступања</a:t>
            </a:r>
            <a:r>
              <a:rPr lang="sr-Cyrl-RS" sz="2400" dirty="0">
                <a:latin typeface="Times New Roman" panose="02020603050405020304" pitchFamily="18" charset="0"/>
                <a:cs typeface="Times New Roman" panose="02020603050405020304" pitchFamily="18" charset="0"/>
              </a:rPr>
              <a:t> по налогу суда.</a:t>
            </a:r>
            <a:endParaRPr lang="en-GB" sz="2400" dirty="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Потребно </a:t>
            </a:r>
            <a:r>
              <a:rPr lang="sr-Cyrl-RS" sz="2400" dirty="0">
                <a:latin typeface="Times New Roman" panose="02020603050405020304" pitchFamily="18" charset="0"/>
                <a:cs typeface="Times New Roman" panose="02020603050405020304" pitchFamily="18" charset="0"/>
              </a:rPr>
              <a:t>је и да се законом предвиди могућност да се, приликом доношења одлуке о утврђивању повреде права на суђење у разумном року, у самој изреци одлуке наведе и орган односно лице које је узроковало, односно које је одговорно за утврђену повреду.</a:t>
            </a:r>
            <a:endParaRPr lang="en-GB" sz="2400" dirty="0">
              <a:latin typeface="Times New Roman" panose="02020603050405020304" pitchFamily="18" charset="0"/>
              <a:cs typeface="Times New Roman" panose="02020603050405020304" pitchFamily="18" charset="0"/>
            </a:endParaRPr>
          </a:p>
          <a:p>
            <a:pPr algn="just"/>
            <a:r>
              <a:rPr lang="sr-Cyrl-RS" sz="2400" dirty="0">
                <a:latin typeface="Times New Roman" panose="02020603050405020304" pitchFamily="18" charset="0"/>
                <a:cs typeface="Times New Roman" panose="02020603050405020304" pitchFamily="18" charset="0"/>
              </a:rPr>
              <a:t>На поменути начин, било би омогућено и да се, даље у законском тексту, предвиди и да новчано обештећење и имовинску штету коју странка оствари након утврђене повреде права на суђење у разумном року, буде исплаћивана са пословног, односно текућег рачуна тог органа или лица, а не суда који је донео одлуку о повреди права (како је то сада регулисано у одредби чл. 32 Закона).</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3709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435280" cy="5472608"/>
          </a:xfrm>
        </p:spPr>
        <p:txBody>
          <a:bodyPr/>
          <a:lstStyle/>
          <a:p>
            <a:pPr algn="just"/>
            <a:r>
              <a:rPr lang="sr-Cyrl-RS" sz="2400" dirty="0" smtClean="0">
                <a:latin typeface="Times New Roman" panose="02020603050405020304" pitchFamily="18" charset="0"/>
                <a:cs typeface="Times New Roman" panose="02020603050405020304" pitchFamily="18" charset="0"/>
              </a:rPr>
              <a:t>Имајући </a:t>
            </a:r>
            <a:r>
              <a:rPr lang="sr-Cyrl-RS" sz="2400" dirty="0">
                <a:latin typeface="Times New Roman" panose="02020603050405020304" pitchFamily="18" charset="0"/>
                <a:cs typeface="Times New Roman" panose="02020603050405020304" pitchFamily="18" charset="0"/>
              </a:rPr>
              <a:t>у виду да се у апсолутној већини поступака за повреду права на суђење у разумном року у стечајном поступку, као подносиоци приговора јављају бивши запослени радници стечајног дужника, препоручљиво је сагледати могућности доношење посебне регулативе, којим би питање исплате новчаног обештећења или накнаде имовинске штете било системски, детаљно регулисано.</a:t>
            </a:r>
            <a:endParaRPr lang="en-GB" sz="2400" dirty="0">
              <a:latin typeface="Times New Roman" panose="02020603050405020304" pitchFamily="18" charset="0"/>
              <a:cs typeface="Times New Roman" panose="02020603050405020304" pitchFamily="18" charset="0"/>
            </a:endParaRPr>
          </a:p>
          <a:p>
            <a:pPr algn="just"/>
            <a:r>
              <a:rPr lang="sr-Cyrl-RS" sz="2400" dirty="0">
                <a:latin typeface="Times New Roman" panose="02020603050405020304" pitchFamily="18" charset="0"/>
                <a:cs typeface="Times New Roman" panose="02020603050405020304" pitchFamily="18" charset="0"/>
              </a:rPr>
              <a:t>Наведено се предлаже посебно уз узимање у обзир чињеницу да се ова лица (бивши запослени радници) потенцијално могу јавити и као носиоци права на исплату целокупног потраживања од стране Републике Србије, због повреде права на имовину (чл. 58 Устава РС), а у складу са већ установљеном праксом Уставног суда РС и Европског суда за људска права.</a:t>
            </a:r>
            <a:endParaRPr lang="en-GB" sz="2400" dirty="0">
              <a:latin typeface="Times New Roman" panose="02020603050405020304" pitchFamily="18" charset="0"/>
              <a:cs typeface="Times New Roman" panose="02020603050405020304" pitchFamily="18" charset="0"/>
            </a:endParaRPr>
          </a:p>
          <a:p>
            <a:endParaRPr lang="en-GB" dirty="0"/>
          </a:p>
        </p:txBody>
      </p:sp>
    </p:spTree>
    <p:extLst>
      <p:ext uri="{BB962C8B-B14F-4D97-AF65-F5344CB8AC3E}">
        <p14:creationId xmlns:p14="http://schemas.microsoft.com/office/powerpoint/2010/main" val="41684320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29600" cy="5184576"/>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Пракса Европског суда за људска права</a:t>
            </a:r>
          </a:p>
          <a:p>
            <a:pPr algn="just"/>
            <a:endParaRPr lang="sr-Cyrl-RS" sz="2400" b="1" dirty="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1. Суд надлежан за извршење је обавезан да примени </a:t>
            </a:r>
            <a:r>
              <a:rPr lang="sr-Latn-RS" sz="2400" dirty="0" err="1" smtClean="0">
                <a:latin typeface="Times New Roman" panose="02020603050405020304" pitchFamily="18" charset="0"/>
                <a:cs typeface="Times New Roman" panose="02020603050405020304" pitchFamily="18" charset="0"/>
              </a:rPr>
              <a:t>exofitio</a:t>
            </a:r>
            <a:r>
              <a:rPr lang="sr-Cyrl-RS" sz="2400" dirty="0" smtClean="0">
                <a:latin typeface="Times New Roman" panose="02020603050405020304" pitchFamily="18" charset="0"/>
                <a:cs typeface="Times New Roman" panose="02020603050405020304" pitchFamily="18" charset="0"/>
              </a:rPr>
              <a:t> и друга средства извршења, ако се већ показало да је извршење на неким од оних која су предложила повериоци немогућа.</a:t>
            </a:r>
          </a:p>
          <a:p>
            <a:pPr algn="just"/>
            <a:r>
              <a:rPr lang="sr-Cyrl-RS" sz="2400" dirty="0" smtClean="0">
                <a:latin typeface="Times New Roman" panose="02020603050405020304" pitchFamily="18" charset="0"/>
                <a:cs typeface="Times New Roman" panose="02020603050405020304" pitchFamily="18" charset="0"/>
              </a:rPr>
              <a:t>2. Период неизвршења се не ограничава само на фазу извршења, већ он такође треба да обухвати и каснији стечајни поступак.</a:t>
            </a:r>
          </a:p>
          <a:p>
            <a:pPr algn="just"/>
            <a:r>
              <a:rPr lang="sr-Cyrl-RS" sz="2400" dirty="0" smtClean="0">
                <a:latin typeface="Times New Roman" panose="02020603050405020304" pitchFamily="18" charset="0"/>
                <a:cs typeface="Times New Roman" panose="02020603050405020304" pitchFamily="18" charset="0"/>
              </a:rPr>
              <a:t>3. Пропуст државе да изврши правноснажне пресуде донете у корист поверилаца представља мешање у њихово право на мирно уживање имовине које је предвиђено првом реченицом 1. става члана 1. Протокола бр. 1.</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48467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363272" cy="5328592"/>
          </a:xfrm>
        </p:spPr>
        <p:txBody>
          <a:bodyPr/>
          <a:lstStyle/>
          <a:p>
            <a:pPr algn="just"/>
            <a:r>
              <a:rPr lang="sr-Cyrl-RS" sz="2400" dirty="0" smtClean="0">
                <a:latin typeface="Times New Roman" panose="02020603050405020304" pitchFamily="18" charset="0"/>
                <a:cs typeface="Times New Roman" panose="02020603050405020304" pitchFamily="18" charset="0"/>
              </a:rPr>
              <a:t>4. Извршење пресуде коју је суд донео сматра се саставним делом „суђења“ према члану 6. Конвенције.</a:t>
            </a:r>
          </a:p>
          <a:p>
            <a:pPr algn="just"/>
            <a:r>
              <a:rPr lang="sr-Cyrl-RS" sz="2400" dirty="0" smtClean="0">
                <a:latin typeface="Times New Roman" panose="02020603050405020304" pitchFamily="18" charset="0"/>
                <a:cs typeface="Times New Roman" panose="02020603050405020304" pitchFamily="18" charset="0"/>
              </a:rPr>
              <a:t>5. Без обзира да ли је дужник приватни или друштвени актер, на држави је да предузме све неопходне мере да се правноснажна судска пресуда изврши, као и да при томе обезбеди делотворно учешће њеног целог апарата.</a:t>
            </a:r>
          </a:p>
          <a:p>
            <a:pPr algn="just"/>
            <a:r>
              <a:rPr lang="sr-Cyrl-RS" sz="2400" dirty="0" smtClean="0">
                <a:latin typeface="Times New Roman" panose="02020603050405020304" pitchFamily="18" charset="0"/>
                <a:cs typeface="Times New Roman" panose="02020603050405020304" pitchFamily="18" charset="0"/>
              </a:rPr>
              <a:t>6. Кашњење у извршењу пресуде може се оправдати у посебним околностима. Међутим, то не сме бити тако да угрожава суштину права заштићеног према члану 6. став 1. Конвенције.</a:t>
            </a:r>
          </a:p>
          <a:p>
            <a:pPr algn="just"/>
            <a:r>
              <a:rPr lang="sr-Cyrl-RS" sz="2400" dirty="0" smtClean="0">
                <a:latin typeface="Times New Roman" panose="02020603050405020304" pitchFamily="18" charset="0"/>
                <a:cs typeface="Times New Roman" panose="02020603050405020304" pitchFamily="18" charset="0"/>
              </a:rPr>
              <a:t>7. Дужницима који су претежно у друштвеној својини управља Агенција за приватизацију, која је и сама државни орган, као и Влада, без обзира да ли је било покушаја званичне приватизације у прошлости.</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853170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435280" cy="5256584"/>
          </a:xfrm>
        </p:spPr>
        <p:txBody>
          <a:bodyPr/>
          <a:lstStyle/>
          <a:p>
            <a:pPr algn="just"/>
            <a:r>
              <a:rPr lang="sr-Cyrl-RS" sz="2400" dirty="0" smtClean="0">
                <a:latin typeface="Times New Roman" panose="02020603050405020304" pitchFamily="18" charset="0"/>
                <a:cs typeface="Times New Roman" panose="02020603050405020304" pitchFamily="18" charset="0"/>
              </a:rPr>
              <a:t>Дужник без обзира што је посебно правно лице, с обзиром да је у друштвеној својини, не ужива „довољно институционалне и радне самосталности у односу на државу“ да би био ослобођен својих обавеза по Конвенцији.</a:t>
            </a:r>
          </a:p>
          <a:p>
            <a:pPr algn="just"/>
            <a:r>
              <a:rPr lang="sr-Cyrl-RS" sz="2400" dirty="0" smtClean="0">
                <a:latin typeface="Times New Roman" panose="02020603050405020304" pitchFamily="18" charset="0"/>
                <a:cs typeface="Times New Roman" panose="02020603050405020304" pitchFamily="18" charset="0"/>
              </a:rPr>
              <a:t>8. држава је дужна да исплати повериоцима износе који су додељени правноснажним пресудама.</a:t>
            </a:r>
          </a:p>
          <a:p>
            <a:pPr algn="just"/>
            <a:r>
              <a:rPr lang="sr-Cyrl-RS" sz="2400" dirty="0" smtClean="0">
                <a:latin typeface="Times New Roman" panose="02020603050405020304" pitchFamily="18" charset="0"/>
                <a:cs typeface="Times New Roman" panose="02020603050405020304" pitchFamily="18" charset="0"/>
              </a:rPr>
              <a:t>Подносиоци (повериоци којима је утврђена повреда права пред судом у Стразбуру) су претрпели извесну нематеријалну штету због утврђених повреда која се не може надокнадити само утврђивањем повреде од стране суда, па је држава дужна да исплати и износе на име нематеријалне штете чија висина зависи од дужине периода неизвршења у сваком конкретном случају (ови износи се крећу од 800,00 евра до 4.700,00 евра).</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59448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2400" dirty="0" smtClean="0">
                <a:latin typeface="Times New Roman" panose="02020603050405020304" pitchFamily="18" charset="0"/>
                <a:cs typeface="Times New Roman" panose="02020603050405020304" pitchFamily="18" charset="0"/>
              </a:rPr>
              <a:t>Закон о заштити права на суђење у разумном року („Сл. гласник РС“, 40/15)</a:t>
            </a:r>
          </a:p>
          <a:p>
            <a:pPr marL="0" indent="0" algn="ctr">
              <a:buNone/>
            </a:pPr>
            <a:endParaRPr lang="sr-Cyrl-RS" sz="2400" dirty="0">
              <a:latin typeface="Times New Roman" panose="02020603050405020304" pitchFamily="18" charset="0"/>
              <a:cs typeface="Times New Roman" panose="02020603050405020304" pitchFamily="18" charset="0"/>
            </a:endParaRPr>
          </a:p>
          <a:p>
            <a:pPr marL="0" indent="0" algn="ctr">
              <a:buNone/>
            </a:pPr>
            <a:r>
              <a:rPr lang="sr-Cyrl-RS" sz="2800" b="1" dirty="0" smtClean="0">
                <a:latin typeface="Times New Roman" panose="02020603050405020304" pitchFamily="18" charset="0"/>
                <a:cs typeface="Times New Roman" panose="02020603050405020304" pitchFamily="18" charset="0"/>
              </a:rPr>
              <a:t>Правна средства</a:t>
            </a:r>
          </a:p>
          <a:p>
            <a:pPr marL="457200" indent="-457200" algn="just">
              <a:buAutoNum type="arabicPeriod"/>
            </a:pPr>
            <a:r>
              <a:rPr lang="sr-Cyrl-RS" sz="2400" dirty="0" smtClean="0">
                <a:latin typeface="Times New Roman" panose="02020603050405020304" pitchFamily="18" charset="0"/>
                <a:cs typeface="Times New Roman" panose="02020603050405020304" pitchFamily="18" charset="0"/>
              </a:rPr>
              <a:t>Приговор</a:t>
            </a:r>
          </a:p>
          <a:p>
            <a:pPr marL="457200" indent="-457200" algn="just">
              <a:buAutoNum type="arabicPeriod"/>
            </a:pPr>
            <a:r>
              <a:rPr lang="sr-Cyrl-RS" sz="2400" dirty="0" smtClean="0">
                <a:latin typeface="Times New Roman" panose="02020603050405020304" pitchFamily="18" charset="0"/>
                <a:cs typeface="Times New Roman" panose="02020603050405020304" pitchFamily="18" charset="0"/>
              </a:rPr>
              <a:t>Жалба</a:t>
            </a:r>
          </a:p>
          <a:p>
            <a:pPr marL="457200" indent="-457200" algn="just">
              <a:buAutoNum type="arabicPeriod"/>
            </a:pPr>
            <a:r>
              <a:rPr lang="sr-Cyrl-RS" sz="2400" dirty="0" smtClean="0">
                <a:latin typeface="Times New Roman" panose="02020603050405020304" pitchFamily="18" charset="0"/>
                <a:cs typeface="Times New Roman" panose="02020603050405020304" pitchFamily="18" charset="0"/>
              </a:rPr>
              <a:t>Захтев за правично задовољење</a:t>
            </a:r>
            <a:endParaRPr lang="sr-Latn-R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060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24744"/>
            <a:ext cx="8229600" cy="5001419"/>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Приговор</a:t>
            </a:r>
          </a:p>
          <a:p>
            <a:pPr marL="0" indent="0" algn="just">
              <a:buNone/>
            </a:pPr>
            <a:r>
              <a:rPr lang="sr-Cyrl-RS" sz="2400" dirty="0" smtClean="0">
                <a:latin typeface="Times New Roman" panose="02020603050405020304" pitchFamily="18" charset="0"/>
                <a:cs typeface="Times New Roman" panose="02020603050405020304" pitchFamily="18" charset="0"/>
              </a:rPr>
              <a:t>- подноси се суду који води поступак</a:t>
            </a:r>
          </a:p>
          <a:p>
            <a:pPr marL="0" indent="0" algn="just">
              <a:buNone/>
            </a:pPr>
            <a:r>
              <a:rPr lang="sr-Cyrl-RS" sz="2400" dirty="0" smtClean="0">
                <a:latin typeface="Times New Roman" panose="02020603050405020304" pitchFamily="18" charset="0"/>
                <a:cs typeface="Times New Roman" panose="02020603050405020304" pitchFamily="18" charset="0"/>
              </a:rPr>
              <a:t>- о приговору одлучује председник суда</a:t>
            </a:r>
          </a:p>
          <a:p>
            <a:pPr marL="0" indent="0" algn="just">
              <a:buNone/>
            </a:pPr>
            <a:r>
              <a:rPr lang="sr-Cyrl-RS" sz="2400" dirty="0" smtClean="0">
                <a:latin typeface="Times New Roman" panose="02020603050405020304" pitchFamily="18" charset="0"/>
                <a:cs typeface="Times New Roman" panose="02020603050405020304" pitchFamily="18" charset="0"/>
              </a:rPr>
              <a:t>- усмена расправа се не одржава</a:t>
            </a:r>
          </a:p>
          <a:p>
            <a:pPr marL="0" indent="0" algn="just">
              <a:buNone/>
            </a:pPr>
            <a:r>
              <a:rPr lang="sr-Cyrl-RS" sz="2400" dirty="0" smtClean="0">
                <a:latin typeface="Times New Roman" panose="02020603050405020304" pitchFamily="18" charset="0"/>
                <a:cs typeface="Times New Roman" panose="02020603050405020304" pitchFamily="18" charset="0"/>
              </a:rPr>
              <a:t>- о приговору се одлучује:</a:t>
            </a:r>
          </a:p>
          <a:p>
            <a:pPr marL="0" indent="0" algn="just">
              <a:buNone/>
            </a:pPr>
            <a:r>
              <a:rPr lang="sr-Cyrl-RS" sz="2400" dirty="0" smtClean="0">
                <a:latin typeface="Times New Roman" panose="02020603050405020304" pitchFamily="18" charset="0"/>
                <a:cs typeface="Times New Roman" panose="02020603050405020304" pitchFamily="18" charset="0"/>
              </a:rPr>
              <a:t>а) без испитног поступка</a:t>
            </a:r>
          </a:p>
          <a:p>
            <a:pPr marL="0" indent="0" algn="just">
              <a:buNone/>
            </a:pPr>
            <a:r>
              <a:rPr lang="sr-Cyrl-RS" sz="2400" dirty="0" smtClean="0">
                <a:latin typeface="Times New Roman" panose="02020603050405020304" pitchFamily="18" charset="0"/>
                <a:cs typeface="Times New Roman" panose="02020603050405020304" pitchFamily="18" charset="0"/>
              </a:rPr>
              <a:t>б) спроводи се испитни поступак</a:t>
            </a:r>
          </a:p>
          <a:p>
            <a:pPr marL="0" indent="0" algn="just">
              <a:buNone/>
            </a:pPr>
            <a:r>
              <a:rPr lang="sr-Cyrl-RS" sz="2400" dirty="0" smtClean="0">
                <a:latin typeface="Times New Roman" panose="02020603050405020304" pitchFamily="18" charset="0"/>
                <a:cs typeface="Times New Roman" panose="02020603050405020304" pitchFamily="18" charset="0"/>
              </a:rPr>
              <a:t>- приговор се:</a:t>
            </a:r>
          </a:p>
          <a:p>
            <a:pPr marL="0" indent="0" algn="just">
              <a:buNone/>
            </a:pPr>
            <a:r>
              <a:rPr lang="sr-Cyrl-RS" sz="2400" dirty="0" smtClean="0">
                <a:latin typeface="Times New Roman" panose="02020603050405020304" pitchFamily="18" charset="0"/>
                <a:cs typeface="Times New Roman" panose="02020603050405020304" pitchFamily="18" charset="0"/>
              </a:rPr>
              <a:t>а) одбацује</a:t>
            </a:r>
          </a:p>
          <a:p>
            <a:pPr marL="0" indent="0" algn="just">
              <a:buNone/>
            </a:pPr>
            <a:r>
              <a:rPr lang="sr-Cyrl-RS" sz="2400" dirty="0" smtClean="0">
                <a:latin typeface="Times New Roman" panose="02020603050405020304" pitchFamily="18" charset="0"/>
                <a:cs typeface="Times New Roman" panose="02020603050405020304" pitchFamily="18" charset="0"/>
              </a:rPr>
              <a:t>б) одбија</a:t>
            </a:r>
          </a:p>
          <a:p>
            <a:pPr marL="0" indent="0" algn="just">
              <a:buNone/>
            </a:pPr>
            <a:r>
              <a:rPr lang="sr-Cyrl-RS" sz="2400" dirty="0" smtClean="0">
                <a:latin typeface="Times New Roman" panose="02020603050405020304" pitchFamily="18" charset="0"/>
                <a:cs typeface="Times New Roman" panose="02020603050405020304" pitchFamily="18" charset="0"/>
              </a:rPr>
              <a:t>ц) усваја и утврђује повреда</a:t>
            </a:r>
          </a:p>
          <a:p>
            <a:pPr algn="just"/>
            <a:endParaRPr lang="en-GB" sz="2400" dirty="0"/>
          </a:p>
        </p:txBody>
      </p:sp>
    </p:spTree>
    <p:extLst>
      <p:ext uri="{BB962C8B-B14F-4D97-AF65-F5344CB8AC3E}">
        <p14:creationId xmlns:p14="http://schemas.microsoft.com/office/powerpoint/2010/main" val="42911992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smtClean="0">
                <a:latin typeface="Times New Roman" panose="02020603050405020304" pitchFamily="18" charset="0"/>
                <a:cs typeface="Times New Roman" panose="02020603050405020304" pitchFamily="18" charset="0"/>
              </a:rPr>
              <a:t>Решење којим се усваја приговор и утврђује повреда права садржи:</a:t>
            </a:r>
          </a:p>
          <a:p>
            <a:pPr marL="0" indent="0" algn="just">
              <a:buNone/>
            </a:pPr>
            <a:r>
              <a:rPr lang="sr-Cyrl-RS" sz="2400" dirty="0" smtClean="0">
                <a:latin typeface="Times New Roman" panose="02020603050405020304" pitchFamily="18" charset="0"/>
                <a:cs typeface="Times New Roman" panose="02020603050405020304" pitchFamily="18" charset="0"/>
              </a:rPr>
              <a:t>	- разлоге због којих је повређено право странке</a:t>
            </a:r>
          </a:p>
          <a:p>
            <a:pPr marL="0" indent="0" algn="just">
              <a:buNone/>
            </a:pPr>
            <a:r>
              <a:rPr lang="sr-Cyrl-RS" sz="2400" dirty="0" smtClean="0">
                <a:latin typeface="Times New Roman" panose="02020603050405020304" pitchFamily="18" charset="0"/>
                <a:cs typeface="Times New Roman" panose="02020603050405020304" pitchFamily="18" charset="0"/>
              </a:rPr>
              <a:t>	- налог судији за предузимање процесних радњи које делотворно убрзавају поступак</a:t>
            </a:r>
          </a:p>
          <a:p>
            <a:pPr marL="0" indent="0" algn="just">
              <a:buNone/>
            </a:pPr>
            <a:r>
              <a:rPr lang="sr-Cyrl-RS" sz="2400" dirty="0" smtClean="0">
                <a:latin typeface="Times New Roman" panose="02020603050405020304" pitchFamily="18" charset="0"/>
                <a:cs typeface="Times New Roman" panose="02020603050405020304" pitchFamily="18" charset="0"/>
              </a:rPr>
              <a:t>	- рок у коме је судија дужан да предузме наложене радње (не краћи од 15 дана и не дужи од 4 месеца)</a:t>
            </a:r>
          </a:p>
          <a:p>
            <a:pPr marL="0" indent="0" algn="just">
              <a:buNone/>
            </a:pPr>
            <a:r>
              <a:rPr lang="sr-Cyrl-RS" sz="2400" dirty="0" smtClean="0">
                <a:latin typeface="Times New Roman" panose="02020603050405020304" pitchFamily="18" charset="0"/>
                <a:cs typeface="Times New Roman" panose="02020603050405020304" pitchFamily="18" charset="0"/>
              </a:rPr>
              <a:t>	- примерени рок у коме судија извештава председника суда о предузетим радњама</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6665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68760"/>
            <a:ext cx="8229600" cy="4857403"/>
          </a:xfrm>
        </p:spPr>
        <p:txBody>
          <a:bodyPr/>
          <a:lstStyle/>
          <a:p>
            <a:pPr marL="0" indent="0" algn="ctr">
              <a:buNone/>
            </a:pPr>
            <a:r>
              <a:rPr lang="sr-Cyrl-RS" sz="2800" b="1" dirty="0" smtClean="0">
                <a:latin typeface="Times New Roman" panose="02020603050405020304" pitchFamily="18" charset="0"/>
                <a:cs typeface="Times New Roman" panose="02020603050405020304" pitchFamily="18" charset="0"/>
              </a:rPr>
              <a:t>Жалба</a:t>
            </a:r>
          </a:p>
          <a:p>
            <a:pPr algn="just"/>
            <a:endParaRPr lang="sr-Cyrl-RS" sz="2400" dirty="0" smtClean="0">
              <a:latin typeface="Times New Roman" panose="02020603050405020304" pitchFamily="18" charset="0"/>
              <a:cs typeface="Times New Roman" panose="02020603050405020304" pitchFamily="18" charset="0"/>
            </a:endParaRPr>
          </a:p>
          <a:p>
            <a:pPr algn="just"/>
            <a:r>
              <a:rPr lang="sr-Cyrl-RS" sz="2400" dirty="0" smtClean="0">
                <a:latin typeface="Times New Roman" panose="02020603050405020304" pitchFamily="18" charset="0"/>
                <a:cs typeface="Times New Roman" panose="02020603050405020304" pitchFamily="18" charset="0"/>
              </a:rPr>
              <a:t>Странка има право на жалбу.</a:t>
            </a:r>
          </a:p>
          <a:p>
            <a:pPr algn="just"/>
            <a:r>
              <a:rPr lang="sr-Cyrl-RS" sz="2400" dirty="0" smtClean="0">
                <a:latin typeface="Times New Roman" panose="02020603050405020304" pitchFamily="18" charset="0"/>
                <a:cs typeface="Times New Roman" panose="02020603050405020304" pitchFamily="18" charset="0"/>
              </a:rPr>
              <a:t>Жалба се подноси председнику суда који је одлучио о приговору.</a:t>
            </a:r>
          </a:p>
          <a:p>
            <a:pPr algn="just"/>
            <a:r>
              <a:rPr lang="sr-Cyrl-RS" sz="2400" dirty="0" smtClean="0">
                <a:latin typeface="Times New Roman" panose="02020603050405020304" pitchFamily="18" charset="0"/>
                <a:cs typeface="Times New Roman" panose="02020603050405020304" pitchFamily="18" charset="0"/>
              </a:rPr>
              <a:t>Председник суда жалбу и списе одмах доставља председнику непосредно вишег суда.</a:t>
            </a:r>
          </a:p>
          <a:p>
            <a:pPr algn="just"/>
            <a:r>
              <a:rPr lang="sr-Cyrl-RS" sz="2400" dirty="0" smtClean="0">
                <a:latin typeface="Times New Roman" panose="02020603050405020304" pitchFamily="18" charset="0"/>
                <a:cs typeface="Times New Roman" panose="02020603050405020304" pitchFamily="18" charset="0"/>
              </a:rPr>
              <a:t>Председник непосредно вишег суда води поступак по жалби и одлучује о њој.</a:t>
            </a:r>
          </a:p>
          <a:p>
            <a:pPr marL="0" indent="0" algn="just">
              <a:buNone/>
            </a:pPr>
            <a:endParaRPr lang="sr-Cyrl-RS" sz="2400" dirty="0" smtClean="0">
              <a:latin typeface="Times New Roman" panose="02020603050405020304" pitchFamily="18" charset="0"/>
              <a:cs typeface="Times New Roman" panose="02020603050405020304" pitchFamily="18" charset="0"/>
            </a:endParaRPr>
          </a:p>
          <a:p>
            <a:pPr algn="just"/>
            <a:endParaRPr lang="sr-Cyrl-RS" dirty="0"/>
          </a:p>
        </p:txBody>
      </p:sp>
    </p:spTree>
    <p:extLst>
      <p:ext uri="{BB962C8B-B14F-4D97-AF65-F5344CB8AC3E}">
        <p14:creationId xmlns:p14="http://schemas.microsoft.com/office/powerpoint/2010/main" val="29201759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sr-Cyrl-RS" sz="2400" dirty="0" smtClean="0">
                <a:latin typeface="Times New Roman" panose="02020603050405020304" pitchFamily="18" charset="0"/>
                <a:cs typeface="Times New Roman" panose="02020603050405020304" pitchFamily="18" charset="0"/>
              </a:rPr>
              <a:t>Жалба се одбацује:</a:t>
            </a:r>
          </a:p>
          <a:p>
            <a:pPr marL="0" indent="0">
              <a:buNone/>
            </a:pPr>
            <a:r>
              <a:rPr lang="sr-Cyrl-RS" sz="2400" dirty="0" smtClean="0">
                <a:latin typeface="Times New Roman" panose="02020603050405020304" pitchFamily="18" charset="0"/>
                <a:cs typeface="Times New Roman" panose="02020603050405020304" pitchFamily="18" charset="0"/>
              </a:rPr>
              <a:t>	- ако је непотпуна</a:t>
            </a:r>
          </a:p>
          <a:p>
            <a:pPr marL="0" indent="0">
              <a:buNone/>
            </a:pPr>
            <a:r>
              <a:rPr lang="sr-Cyrl-RS" sz="2400" dirty="0" smtClean="0">
                <a:latin typeface="Times New Roman" panose="02020603050405020304" pitchFamily="18" charset="0"/>
                <a:cs typeface="Times New Roman" panose="02020603050405020304" pitchFamily="18" charset="0"/>
              </a:rPr>
              <a:t>	- ако је поднета од неовлашћеног лица</a:t>
            </a:r>
          </a:p>
          <a:p>
            <a:pPr marL="0" indent="0">
              <a:buNone/>
            </a:pPr>
            <a:r>
              <a:rPr lang="sr-Cyrl-RS" sz="2400" dirty="0" smtClean="0">
                <a:latin typeface="Times New Roman" panose="02020603050405020304" pitchFamily="18" charset="0"/>
                <a:cs typeface="Times New Roman" panose="02020603050405020304" pitchFamily="18" charset="0"/>
              </a:rPr>
              <a:t>	- ако је преурањена</a:t>
            </a:r>
          </a:p>
          <a:p>
            <a:pPr marL="0" indent="0">
              <a:buNone/>
            </a:pPr>
            <a:r>
              <a:rPr lang="sr-Cyrl-RS" sz="2400" dirty="0" smtClean="0">
                <a:latin typeface="Times New Roman" panose="02020603050405020304" pitchFamily="18" charset="0"/>
                <a:cs typeface="Times New Roman" panose="02020603050405020304" pitchFamily="18" charset="0"/>
              </a:rPr>
              <a:t>	- ако је неблаговремена</a:t>
            </a:r>
          </a:p>
          <a:p>
            <a:pPr marL="0" indent="0" algn="just">
              <a:buNone/>
            </a:pPr>
            <a:r>
              <a:rPr lang="sr-Cyrl-RS" sz="2400" dirty="0" smtClean="0">
                <a:latin typeface="Times New Roman" panose="02020603050405020304" pitchFamily="18" charset="0"/>
                <a:cs typeface="Times New Roman" panose="02020603050405020304" pitchFamily="18" charset="0"/>
              </a:rPr>
              <a:t>	- ако је поднета од лица које се одрекло права на</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жалбу, повукло жалбу, нема правни интерес</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за подношење жалбе.</a:t>
            </a:r>
          </a:p>
          <a:p>
            <a:pPr algn="just"/>
            <a:r>
              <a:rPr lang="sr-Cyrl-RS" sz="2400" dirty="0" smtClean="0">
                <a:latin typeface="Times New Roman" panose="02020603050405020304" pitchFamily="18" charset="0"/>
                <a:cs typeface="Times New Roman" panose="02020603050405020304" pitchFamily="18" charset="0"/>
              </a:rPr>
              <a:t>Против </a:t>
            </a:r>
            <a:r>
              <a:rPr lang="sr-Cyrl-RS" sz="2400" dirty="0">
                <a:latin typeface="Times New Roman" panose="02020603050405020304" pitchFamily="18" charset="0"/>
                <a:cs typeface="Times New Roman" panose="02020603050405020304" pitchFamily="18" charset="0"/>
              </a:rPr>
              <a:t>решења о одбацивању жалбе није дозвољена жалба</a:t>
            </a:r>
            <a:r>
              <a:rPr lang="sr-Cyrl-RS" sz="2400" dirty="0" smtClean="0">
                <a:latin typeface="Times New Roman" panose="02020603050405020304" pitchFamily="18" charset="0"/>
                <a:cs typeface="Times New Roman" panose="02020603050405020304" pitchFamily="18" charset="0"/>
              </a:rPr>
              <a:t>.</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20740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sr-Cyrl-RS" sz="2400" dirty="0" smtClean="0">
              <a:latin typeface="Times New Roman" panose="02020603050405020304" pitchFamily="18" charset="0"/>
              <a:cs typeface="Times New Roman" panose="02020603050405020304" pitchFamily="18" charset="0"/>
            </a:endParaRPr>
          </a:p>
          <a:p>
            <a:r>
              <a:rPr lang="sr-Cyrl-RS" sz="2400" dirty="0" smtClean="0">
                <a:latin typeface="Times New Roman" panose="02020603050405020304" pitchFamily="18" charset="0"/>
                <a:cs typeface="Times New Roman" panose="02020603050405020304" pitchFamily="18" charset="0"/>
              </a:rPr>
              <a:t>Жалба се одбија:</a:t>
            </a:r>
          </a:p>
          <a:p>
            <a:endParaRPr lang="sr-Cyrl-RS" sz="2400" dirty="0" smtClean="0">
              <a:latin typeface="Times New Roman" panose="02020603050405020304" pitchFamily="18" charset="0"/>
              <a:cs typeface="Times New Roman" panose="02020603050405020304" pitchFamily="18" charset="0"/>
            </a:endParaRPr>
          </a:p>
          <a:p>
            <a:pPr marL="0" indent="0">
              <a:buNone/>
            </a:pPr>
            <a:r>
              <a:rPr lang="sr-Cyrl-RS" sz="2400" dirty="0" smtClean="0">
                <a:latin typeface="Times New Roman" panose="02020603050405020304" pitchFamily="18" charset="0"/>
                <a:cs typeface="Times New Roman" panose="02020603050405020304" pitchFamily="18" charset="0"/>
              </a:rPr>
              <a:t>	- ако је с обзиром на трајање поступка како је </a:t>
            </a:r>
          </a:p>
          <a:p>
            <a:pPr marL="0" indent="0">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наведено у жалби очигледно неоснована.</a:t>
            </a:r>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150822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sr-Cyrl-RS" sz="2400" dirty="0" smtClean="0">
                <a:latin typeface="Times New Roman" panose="02020603050405020304" pitchFamily="18" charset="0"/>
                <a:cs typeface="Times New Roman" panose="02020603050405020304" pitchFamily="18" charset="0"/>
              </a:rPr>
              <a:t>Председник непосредно вишег суда после разматрања списа и примене мерила за оцену дужине трајања поступка – разумног рока из члана 4. закона уколико нађе да је жалба основана доноси решење:</a:t>
            </a:r>
          </a:p>
          <a:p>
            <a:pPr marL="0" indent="0" algn="just">
              <a:buNone/>
            </a:pPr>
            <a:r>
              <a:rPr lang="sr-Cyrl-RS" sz="2400" dirty="0" smtClean="0">
                <a:latin typeface="Times New Roman" panose="02020603050405020304" pitchFamily="18" charset="0"/>
                <a:cs typeface="Times New Roman" panose="02020603050405020304" pitchFamily="18" charset="0"/>
              </a:rPr>
              <a:t>	- усваја жалбу и преиначава првостепено решење,</a:t>
            </a:r>
          </a:p>
          <a:p>
            <a:pPr marL="0" indent="0" algn="just">
              <a:buNone/>
            </a:pPr>
            <a:r>
              <a:rPr lang="sr-Cyrl-RS" sz="2400" dirty="0" smtClean="0">
                <a:latin typeface="Times New Roman" panose="02020603050405020304" pitchFamily="18" charset="0"/>
                <a:cs typeface="Times New Roman" panose="02020603050405020304" pitchFamily="18" charset="0"/>
              </a:rPr>
              <a:t>	- усваја жалбу и одлучује о приговору,</a:t>
            </a:r>
          </a:p>
          <a:p>
            <a:pPr marL="0" indent="0" algn="just">
              <a:buNone/>
            </a:pPr>
            <a:r>
              <a:rPr lang="sr-Cyrl-RS" sz="2400" dirty="0" smtClean="0">
                <a:latin typeface="Times New Roman" panose="02020603050405020304" pitchFamily="18" charset="0"/>
                <a:cs typeface="Times New Roman" panose="02020603050405020304" pitchFamily="18" charset="0"/>
              </a:rPr>
              <a:t>	- усваја жалбу и доставља надлежном јавном тужиоцу </a:t>
            </a:r>
          </a:p>
          <a:p>
            <a:pPr marL="0" indent="0" algn="just">
              <a:buNone/>
            </a:pPr>
            <a:r>
              <a:rPr lang="sr-Cyrl-RS" sz="2400" dirty="0">
                <a:latin typeface="Times New Roman" panose="02020603050405020304" pitchFamily="18" charset="0"/>
                <a:cs typeface="Times New Roman" panose="02020603050405020304" pitchFamily="18" charset="0"/>
              </a:rPr>
              <a:t>	</a:t>
            </a:r>
            <a:r>
              <a:rPr lang="sr-Cyrl-RS" sz="2400" dirty="0" smtClean="0">
                <a:latin typeface="Times New Roman" panose="02020603050405020304" pitchFamily="18" charset="0"/>
                <a:cs typeface="Times New Roman" panose="02020603050405020304" pitchFamily="18" charset="0"/>
              </a:rPr>
              <a:t>  (члан 19. Закона).</a:t>
            </a:r>
          </a:p>
          <a:p>
            <a:pPr algn="just"/>
            <a:endParaRPr lang="en-GB"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1111505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1581</TotalTime>
  <Words>1747</Words>
  <Application>Microsoft Office PowerPoint</Application>
  <PresentationFormat>On-screen Show (4:3)</PresentationFormat>
  <Paragraphs>141</Paragraphs>
  <Slides>27</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27</vt:i4>
      </vt:variant>
    </vt:vector>
  </HeadingPairs>
  <TitlesOfParts>
    <vt:vector size="35"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Tanja Dimic</cp:lastModifiedBy>
  <cp:revision>108</cp:revision>
  <cp:lastPrinted>2019-11-18T09:28:45Z</cp:lastPrinted>
  <dcterms:created xsi:type="dcterms:W3CDTF">2015-09-21T07:03:01Z</dcterms:created>
  <dcterms:modified xsi:type="dcterms:W3CDTF">2019-11-18T09:29:00Z</dcterms:modified>
</cp:coreProperties>
</file>